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213BA53-8363-482F-8D84-91A3771616D1}">
  <a:tblStyle styleId="{7213BA53-8363-482F-8D84-91A3771616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ef8590aa8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ef8590aa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ef8590aa8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bef8590aa8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ef8590aa8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bef8590aa8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ef8590aa8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bef8590aa8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ef8590aa8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bef8590aa8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ef8590aa8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ef8590aa8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bef8590aa8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bef8590aa8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ef8590aa8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ef8590aa8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ef8590aa8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ef8590aa8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ef8590aa8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ef8590aa8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ef8590aa8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ef8590aa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ef8590aa8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ef8590aa8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ef8590aa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ef8590aa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ef8590aa8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ef8590aa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bef8590aa8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bef8590aa8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ef8590aa8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ef8590aa8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mc:AlternateContent>
    <mc:Choice Requires="p14">
      <p:transition spd="slow" p14:dur="12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000"/>
              <a:t>Облачные технологии, как средства повышения компетентности   педагогов в  работе с родителями  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семинар-практикум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Пути применения  ИКТ в  работе  с родителями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400" y="1017725"/>
            <a:ext cx="8277225" cy="384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9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Использование  облачных технологий в  работе с родителями </a:t>
            </a:r>
            <a:endParaRPr b="1"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395125"/>
            <a:ext cx="8520600" cy="317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Облачные технологии – это распределенная обработка данных, в которой доступ к компьютерным программам, вычислительным и другим мощностям пользователь получает как онлайн-сервис – в режиме реального времени</a:t>
            </a:r>
            <a:endParaRPr b="1"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311700" y="445025"/>
            <a:ext cx="8520600" cy="88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Использование  облачных технологий</a:t>
            </a:r>
            <a:endParaRPr b="1"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 работе с родителями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1333025"/>
            <a:ext cx="8520600" cy="323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000000"/>
                </a:solidFill>
              </a:rPr>
              <a:t>Сервис Google Диск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000000"/>
                </a:solidFill>
              </a:rPr>
              <a:t>Сервис Яндекс Диск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000000"/>
                </a:solidFill>
              </a:rPr>
              <a:t>Сервис Learningapps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000000"/>
                </a:solidFill>
              </a:rPr>
              <a:t>Видео- хостинги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</a:rPr>
              <a:t>Онлайн  платформы  для   конференций</a:t>
            </a:r>
            <a:r>
              <a:rPr lang="ru" sz="3200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Требования к информации  для  родителей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Эстетична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Доступна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Актуальна 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Научна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Информативна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Достоверна</a:t>
            </a:r>
            <a:endParaRPr b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/>
              <a:t>Правила  общения   для  педагога  с родителями </a:t>
            </a:r>
            <a:endParaRPr/>
          </a:p>
        </p:txBody>
      </p:sp>
      <p:sp>
        <p:nvSpPr>
          <p:cNvPr id="141" name="Google Shape;141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chemeClr val="dk1"/>
                </a:solidFill>
              </a:rPr>
              <a:t>•</a:t>
            </a: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Улыбка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Приветствие по  имени , отчеству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•Применение  косвенного </a:t>
            </a: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комплимента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•Короткая дистанция и удобное расположение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•Отсутствие барьеров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•Использование  открытых жестов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•Всем своим видом необходимо поддерживать состояние безопасности и комфорта для собеседника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•Очень хорошо, если получается использовать прием присоединения. Для этого нужно найти общее «Я»: «Я сам такой же, у меня то же самое!», а также использовать аналогичную позу (стоя либо сидя) что и собеседник.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Как можно реже нужно употреблять местоимение «Вы…» </a:t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/>
              <a:t>Критерия эффективного взаимодействия в общении</a:t>
            </a:r>
            <a:endParaRPr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Достижение результата (предметная цель).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Эмоциональная удовлетворенность партнеров (цель - взаимоотношения).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</a:t>
            </a:r>
            <a:endParaRPr/>
          </a:p>
        </p:txBody>
      </p:sp>
      <p:sp>
        <p:nvSpPr>
          <p:cNvPr id="153" name="Google Shape;153;p2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/>
        </p:nvSpPr>
        <p:spPr>
          <a:xfrm>
            <a:off x="1283150" y="996625"/>
            <a:ext cx="7175700" cy="83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0" y="0"/>
            <a:ext cx="9019500" cy="4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200"/>
              <a:t>Формы</a:t>
            </a:r>
            <a:r>
              <a:rPr lang="ru" sz="3200"/>
              <a:t> </a:t>
            </a:r>
            <a:r>
              <a:rPr b="1" lang="ru" sz="3200"/>
              <a:t>взаимодействия</a:t>
            </a:r>
            <a:r>
              <a:rPr lang="ru" sz="3200"/>
              <a:t> </a:t>
            </a:r>
            <a:r>
              <a:rPr b="1" lang="ru" sz="3200"/>
              <a:t>педагогов</a:t>
            </a:r>
            <a:r>
              <a:rPr lang="ru" sz="3200"/>
              <a:t> </a:t>
            </a:r>
            <a:r>
              <a:rPr b="1" lang="ru" sz="3200"/>
              <a:t>с</a:t>
            </a:r>
            <a:r>
              <a:rPr lang="ru" sz="3200"/>
              <a:t> </a:t>
            </a:r>
            <a:r>
              <a:rPr b="1" lang="ru" sz="3200"/>
              <a:t>родителями</a:t>
            </a:r>
            <a:r>
              <a:rPr lang="ru" sz="3200"/>
              <a:t> – </a:t>
            </a:r>
            <a:r>
              <a:rPr lang="ru" sz="3200"/>
              <a:t>это</a:t>
            </a:r>
            <a:r>
              <a:rPr b="1" lang="ru" sz="3200"/>
              <a:t> </a:t>
            </a:r>
            <a:r>
              <a:rPr lang="ru" sz="3200"/>
              <a:t>способы организации их совместной деятельности и общения, целью которых является  повышение  уровня  педагогической  компетентности  законных  представителей  ребёнка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latin typeface="Times New Roman"/>
                <a:ea typeface="Times New Roman"/>
                <a:cs typeface="Times New Roman"/>
                <a:sym typeface="Times New Roman"/>
              </a:rPr>
              <a:t>Формы  взаимодействия   с  родителями </a:t>
            </a:r>
            <a:r>
              <a:rPr b="1" lang="ru" sz="3000"/>
              <a:t> </a:t>
            </a:r>
            <a:endParaRPr sz="3000"/>
          </a:p>
        </p:txBody>
      </p:sp>
      <p:sp>
        <p:nvSpPr>
          <p:cNvPr id="68" name="Google Shape;68;p15"/>
          <p:cNvSpPr txBox="1"/>
          <p:nvPr>
            <p:ph idx="4294967295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dk1"/>
                </a:solidFill>
              </a:rPr>
              <a:t>•</a:t>
            </a:r>
            <a:r>
              <a:rPr b="1" lang="ru" sz="2800">
                <a:solidFill>
                  <a:schemeClr val="dk1"/>
                </a:solidFill>
              </a:rPr>
              <a:t>  </a:t>
            </a:r>
            <a:r>
              <a:rPr b="1" lang="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Традиционные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Коллективные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Индивидуальные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Наглядные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4294967295" type="body"/>
          </p:nvPr>
        </p:nvSpPr>
        <p:spPr>
          <a:xfrm>
            <a:off x="3911750" y="1152475"/>
            <a:ext cx="492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800">
                <a:solidFill>
                  <a:schemeClr val="dk1"/>
                </a:solidFill>
              </a:rPr>
              <a:t>•</a:t>
            </a:r>
            <a:r>
              <a:rPr b="1" lang="ru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Нетрадиционные</a:t>
            </a:r>
            <a:endParaRPr b="1"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Познавательные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Наглядно-информационные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Досуговые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Информационно-аналитическая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Формы  организации </a:t>
            </a:r>
            <a:r>
              <a:rPr lang="ru" sz="4400">
                <a:solidFill>
                  <a:srgbClr val="EEECE1"/>
                </a:solidFill>
              </a:rPr>
              <a:t> 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>
                <a:solidFill>
                  <a:srgbClr val="000000"/>
                </a:solidFill>
              </a:rPr>
              <a:t>По </a:t>
            </a:r>
            <a:r>
              <a:rPr b="1" lang="ru">
                <a:solidFill>
                  <a:srgbClr val="000000"/>
                </a:solidFill>
              </a:rPr>
              <a:t>количеству</a:t>
            </a:r>
            <a:r>
              <a:rPr b="1" lang="ru">
                <a:solidFill>
                  <a:srgbClr val="000000"/>
                </a:solidFill>
              </a:rPr>
              <a:t>  участников </a:t>
            </a:r>
            <a:r>
              <a:rPr lang="ru"/>
              <a:t> </a:t>
            </a:r>
            <a:endParaRPr/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261075" y="156972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{7213BA53-8363-482F-8D84-91A3771616D1}</a:tableStyleId>
              </a:tblPr>
              <a:tblGrid>
                <a:gridCol w="2643475"/>
                <a:gridCol w="2643475"/>
                <a:gridCol w="2643475"/>
              </a:tblGrid>
              <a:tr h="674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/>
                        <a:t>Коллективные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800"/>
                        <a:t>Индивидуальные</a:t>
                      </a:r>
                      <a:endParaRPr b="1"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/>
                        <a:t>Групповые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798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Родительские собрания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Круглый  стол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«Дни открытых дверей»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Вечера   вопросов и ответов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Совместные  праздники  и развлечения, досуги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Конференции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Лектории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Диспуты 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Посещение  на  дому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Беседы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Консультации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Поручения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Переписка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Тематические  консультации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Родительские клубы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Тренинги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Практические  занятия </a:t>
                      </a:r>
                      <a:endParaRPr sz="16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Традиционные формы </a:t>
            </a:r>
            <a:endParaRPr b="1"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3" name="Google Shape;83;p17"/>
          <p:cNvGraphicFramePr/>
          <p:nvPr/>
        </p:nvGraphicFramePr>
        <p:xfrm>
          <a:off x="61775" y="12065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{7213BA53-8363-482F-8D84-91A3771616D1}</a:tableStyleId>
              </a:tblPr>
              <a:tblGrid>
                <a:gridCol w="3027400"/>
                <a:gridCol w="3027400"/>
                <a:gridCol w="3027400"/>
              </a:tblGrid>
              <a:tr h="435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</a:t>
                      </a: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аглядные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Коллективные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Индивидуальные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440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Информационные  стенды.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Папки-передвижки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Выставки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Групповые  и общие  родительские собрания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Родительские  конференции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Педагогические  консилиум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Круглый  стол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Открытые  просмотры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Тематические  консультации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Семинары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Беседы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Консультации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Посещение  на  дому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b="1" lang="ru" sz="3000">
                <a:latin typeface="Times New Roman"/>
                <a:ea typeface="Times New Roman"/>
                <a:cs typeface="Times New Roman"/>
                <a:sym typeface="Times New Roman"/>
              </a:rPr>
              <a:t>Нетрадиционные  формы  </a:t>
            </a:r>
            <a:endParaRPr b="1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0" name="Google Shape;90;p18"/>
          <p:cNvGraphicFramePr/>
          <p:nvPr/>
        </p:nvGraphicFramePr>
        <p:xfrm>
          <a:off x="118300" y="13498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{7213BA53-8363-482F-8D84-91A3771616D1}</a:tableStyleId>
              </a:tblPr>
              <a:tblGrid>
                <a:gridCol w="2219175"/>
                <a:gridCol w="2219175"/>
                <a:gridCol w="2219175"/>
                <a:gridCol w="2219175"/>
              </a:tblGrid>
              <a:tr h="6415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Познавательные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Наглядно-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информационные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Досуговые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Информационно-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аналитическая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85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/>
                        <a:t>Цель: 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/>
                        <a:t>Ознакомление родителей с возрастными и психологическими особенностями детей дошкольного возраста. Формирование у родителей практических навыков воспитания детей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/>
                        <a:t>Цель: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Ознакомление родителей с работой дошкольного учреждения, особенностями воспитания детей. Формирование у родителей знаний о воспитании и развитии детей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/>
                        <a:t>Цель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/>
                        <a:t>Установление эмоционального контакта между педагогами,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/>
                        <a:t>родителями, детьми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/>
                        <a:t>Цель: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/>
                        <a:t>Выявление интересов, потребностей, запросов родителей, уровня их педагогической грамотности</a:t>
                      </a:r>
                      <a:endParaRPr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000">
                <a:latin typeface="Times New Roman"/>
                <a:ea typeface="Times New Roman"/>
                <a:cs typeface="Times New Roman"/>
                <a:sym typeface="Times New Roman"/>
              </a:rPr>
              <a:t>Нетрадиционные  формы </a:t>
            </a:r>
            <a:endParaRPr b="1" sz="3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7" name="Google Shape;97;p19"/>
          <p:cNvGraphicFramePr/>
          <p:nvPr/>
        </p:nvGraphicFramePr>
        <p:xfrm>
          <a:off x="0" y="10177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{7213BA53-8363-482F-8D84-91A3771616D1}</a:tableStyleId>
              </a:tblPr>
              <a:tblGrid>
                <a:gridCol w="2198800"/>
                <a:gridCol w="2746925"/>
                <a:gridCol w="1762800"/>
                <a:gridCol w="2435475"/>
              </a:tblGrid>
              <a:tr h="591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Познавательные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Наглядно-информационные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Досуговые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Информационно-</a:t>
                      </a:r>
                      <a:endParaRPr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аналитическая 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543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Семинары-практикумы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Проведение собраний, консультаций в нетрадиционной форме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Мини-собрания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Педагогическая гостиная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Устные педагогические журналы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Исследовательская, проектная деятельность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Интернет-журнал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Буклеты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Электронные газеты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Дни (недели) открытых дверей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Открытые просмотры занятий и других видов деятельности детей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Выпуск стенгазет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Использование видеозаписей наблюдений за ребёнком в процессе его деятельности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Взаимообмен фотографиями, видеозаписями о жизни ребёнка в семье и в детском саду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Совместные досуги, праздники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Интерактивные досуговые мероприятия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Выставки работ родителей и детей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Семинары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Мастер-классы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Дни добрых дел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Турниры знатоков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КВН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Проведение социологических опросов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Анкеты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Индивидуальные беседы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Картотеки «Педагогическая копилка: родители для педагогов», «Педагогическая копилка: педагоги для родителей» (с целью взаимообогащения педагогического мастерства)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⁻ Переписка по электронной почте</a:t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Информационно-коммуникационные технологии</a:t>
            </a:r>
            <a:endParaRPr b="1"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 работе с  родителями</a:t>
            </a:r>
            <a:r>
              <a:rPr b="1" lang="ru" sz="2400">
                <a:solidFill>
                  <a:srgbClr val="EEECE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</a:t>
            </a:r>
            <a:r>
              <a:rPr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b="1"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коммуникационные</a:t>
            </a:r>
            <a:r>
              <a:rPr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технологии (ИКТ)</a:t>
            </a:r>
            <a:r>
              <a:rPr lang="ru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–это процессы и методы взаимодействия с информацией, которые осуществляются с применением устройств вычислительной техники, а также средств телекоммуникации</a:t>
            </a:r>
            <a:endParaRPr sz="2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Виды и формы ИКТ  работе с родителями </a:t>
            </a:r>
            <a:r>
              <a:rPr b="1" lang="ru" sz="2400">
                <a:solidFill>
                  <a:srgbClr val="EEECE1"/>
                </a:solidFill>
              </a:rPr>
              <a:t> </a:t>
            </a:r>
            <a:endParaRPr b="1"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0" name="Google Shape;110;p21"/>
          <p:cNvGraphicFramePr/>
          <p:nvPr/>
        </p:nvGraphicFramePr>
        <p:xfrm>
          <a:off x="423000" y="10741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{7213BA53-8363-482F-8D84-91A3771616D1}</a:tableStyleId>
              </a:tblPr>
              <a:tblGrid>
                <a:gridCol w="2435775"/>
                <a:gridCol w="1987275"/>
                <a:gridCol w="2323650"/>
                <a:gridCol w="1900100"/>
              </a:tblGrid>
              <a:tr h="1507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</a:t>
                      </a: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Телекоммуникации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Электронные сообщения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Виртуальные  собрания  родителей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Сайт</a:t>
                      </a:r>
                      <a:endParaRPr b="1"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2557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•Телемост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•Электронная почта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•SMS- сообщение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•Веб- форумы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•Чат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•Видео-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консультации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•Вебинары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•Дистанционные конференции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•Сайты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УДО , группы, педагога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Блог </a:t>
                      </a:r>
                      <a:endParaRPr sz="1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